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7" name="Shape 87"/>
          <p:cNvSpPr/>
          <p:nvPr>
            <p:ph type="sldImg"/>
          </p:nvPr>
        </p:nvSpPr>
        <p:spPr>
          <a:xfrm>
            <a:off x="1143000" y="685800"/>
            <a:ext cx="4572000" cy="3429000"/>
          </a:xfrm>
          <a:prstGeom prst="rect">
            <a:avLst/>
          </a:prstGeom>
        </p:spPr>
        <p:txBody>
          <a:bodyPr/>
          <a:lstStyle/>
          <a:p>
            <a:pPr/>
          </a:p>
        </p:txBody>
      </p:sp>
      <p:sp>
        <p:nvSpPr>
          <p:cNvPr id="88" name="Shape 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3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4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5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6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7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000018">
              <a:alpha val="75000"/>
            </a:srgbClr>
          </a:solidFill>
          <a:ln w="12700">
            <a:miter lim="400000"/>
          </a:ln>
        </p:spPr>
        <p:txBody>
          <a:bodyPr lIns="45719" rIns="45719"/>
          <a:lstStyle/>
          <a:p>
            <a:pPr/>
          </a:p>
        </p:txBody>
      </p:sp>
      <p:pic>
        <p:nvPicPr>
          <p:cNvPr id="8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91" name="Text 0"/>
          <p:cNvSpPr txBox="1"/>
          <p:nvPr/>
        </p:nvSpPr>
        <p:spPr>
          <a:xfrm>
            <a:off x="6280189" y="1606986"/>
            <a:ext cx="7556422" cy="29162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700"/>
              </a:lnSpc>
              <a:defRPr sz="6100">
                <a:solidFill>
                  <a:srgbClr val="FFFFFF"/>
                </a:solidFill>
                <a:latin typeface="Roboto Medium"/>
                <a:ea typeface="Roboto Medium"/>
                <a:cs typeface="Roboto Medium"/>
                <a:sym typeface="Roboto Medium"/>
              </a:defRPr>
            </a:lvl1pPr>
          </a:lstStyle>
          <a:p>
            <a:pPr/>
            <a:r>
              <a:t>AgroEye: Revolutionizing Agricultural AI</a:t>
            </a:r>
          </a:p>
        </p:txBody>
      </p:sp>
      <p:sp>
        <p:nvSpPr>
          <p:cNvPr id="92" name="Text 1"/>
          <p:cNvSpPr txBox="1"/>
          <p:nvPr/>
        </p:nvSpPr>
        <p:spPr>
          <a:xfrm>
            <a:off x="6280189" y="4881800"/>
            <a:ext cx="7556422"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AgroEye is an innovative web-app that allows farmers and other agricultural workers to get realtime insights about their fields using meteorological data.</a:t>
            </a:r>
          </a:p>
        </p:txBody>
      </p:sp>
      <p:sp>
        <p:nvSpPr>
          <p:cNvPr id="93" name="Shape 2"/>
          <p:cNvSpPr/>
          <p:nvPr/>
        </p:nvSpPr>
        <p:spPr>
          <a:xfrm>
            <a:off x="6280189" y="6242565"/>
            <a:ext cx="362904" cy="362904"/>
          </a:xfrm>
          <a:prstGeom prst="roundRect">
            <a:avLst>
              <a:gd name="adj" fmla="val 50000"/>
            </a:avLst>
          </a:prstGeom>
          <a:ln w="7620">
            <a:solidFill>
              <a:srgbClr val="FFFFFF"/>
            </a:solidFill>
          </a:ln>
        </p:spPr>
        <p:txBody>
          <a:bodyPr lIns="45719" rIns="45719"/>
          <a:lstStyle/>
          <a:p>
            <a:pPr/>
          </a:p>
        </p:txBody>
      </p:sp>
      <p:pic>
        <p:nvPicPr>
          <p:cNvPr id="94" name="Image 1" descr="Image 1"/>
          <p:cNvPicPr>
            <a:picLocks noChangeAspect="1"/>
          </p:cNvPicPr>
          <p:nvPr/>
        </p:nvPicPr>
        <p:blipFill>
          <a:blip r:embed="rId3">
            <a:extLst/>
          </a:blip>
          <a:stretch>
            <a:fillRect/>
          </a:stretch>
        </p:blipFill>
        <p:spPr>
          <a:xfrm>
            <a:off x="6287809" y="6250185"/>
            <a:ext cx="347665" cy="347664"/>
          </a:xfrm>
          <a:prstGeom prst="rect">
            <a:avLst/>
          </a:prstGeom>
          <a:ln w="12700">
            <a:miter lim="400000"/>
          </a:ln>
        </p:spPr>
      </p:pic>
      <p:sp>
        <p:nvSpPr>
          <p:cNvPr id="95" name="Text 3"/>
          <p:cNvSpPr txBox="1"/>
          <p:nvPr/>
        </p:nvSpPr>
        <p:spPr>
          <a:xfrm>
            <a:off x="6756440" y="6225659"/>
            <a:ext cx="2215022" cy="3792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b="1" sz="2200">
                <a:solidFill>
                  <a:srgbClr val="CFD0D8"/>
                </a:solidFill>
                <a:latin typeface="Roboto Bold"/>
                <a:ea typeface="Roboto Bold"/>
                <a:cs typeface="Roboto Bold"/>
                <a:sym typeface="Roboto Bold"/>
              </a:defRPr>
            </a:lvl1pPr>
          </a:lstStyle>
          <a:p>
            <a:pPr/>
            <a:r>
              <a:t>by William Stella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ext 0"/>
          <p:cNvSpPr txBox="1"/>
          <p:nvPr/>
        </p:nvSpPr>
        <p:spPr>
          <a:xfrm>
            <a:off x="793790" y="2427921"/>
            <a:ext cx="8077647"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pPr/>
            <a:r>
              <a:t>What Problem Does This Solve?</a:t>
            </a:r>
          </a:p>
        </p:txBody>
      </p:sp>
      <p:sp>
        <p:nvSpPr>
          <p:cNvPr id="98" name="Shape 1"/>
          <p:cNvSpPr/>
          <p:nvPr/>
        </p:nvSpPr>
        <p:spPr>
          <a:xfrm>
            <a:off x="793790" y="3732014"/>
            <a:ext cx="510303" cy="510303"/>
          </a:xfrm>
          <a:prstGeom prst="roundRect">
            <a:avLst>
              <a:gd name="adj" fmla="val 18669"/>
            </a:avLst>
          </a:prstGeom>
          <a:solidFill>
            <a:srgbClr val="182567"/>
          </a:solidFill>
          <a:ln w="7620">
            <a:solidFill>
              <a:srgbClr val="313E80"/>
            </a:solidFill>
          </a:ln>
        </p:spPr>
        <p:txBody>
          <a:bodyPr lIns="45719" rIns="45719"/>
          <a:lstStyle/>
          <a:p>
            <a:pPr/>
          </a:p>
        </p:txBody>
      </p:sp>
      <p:sp>
        <p:nvSpPr>
          <p:cNvPr id="99" name="Text 2"/>
          <p:cNvSpPr txBox="1"/>
          <p:nvPr/>
        </p:nvSpPr>
        <p:spPr>
          <a:xfrm>
            <a:off x="950770" y="3817025"/>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pPr/>
            <a:r>
              <a:t>1</a:t>
            </a:r>
          </a:p>
        </p:txBody>
      </p:sp>
      <p:sp>
        <p:nvSpPr>
          <p:cNvPr id="100" name="Text 3"/>
          <p:cNvSpPr txBox="1"/>
          <p:nvPr/>
        </p:nvSpPr>
        <p:spPr>
          <a:xfrm>
            <a:off x="1530905" y="3732014"/>
            <a:ext cx="395772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Suboptimal Resource Allocation</a:t>
            </a:r>
          </a:p>
        </p:txBody>
      </p:sp>
      <p:sp>
        <p:nvSpPr>
          <p:cNvPr id="101" name="Text 4"/>
          <p:cNvSpPr txBox="1"/>
          <p:nvPr/>
        </p:nvSpPr>
        <p:spPr>
          <a:xfrm>
            <a:off x="1530905" y="4222432"/>
            <a:ext cx="5670949"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Farmers struggle to effectively distribute water, fertilizers, and other resources.</a:t>
            </a:r>
          </a:p>
        </p:txBody>
      </p:sp>
      <p:sp>
        <p:nvSpPr>
          <p:cNvPr id="102" name="Shape 6"/>
          <p:cNvSpPr/>
          <p:nvPr/>
        </p:nvSpPr>
        <p:spPr>
          <a:xfrm>
            <a:off x="7428666" y="3732014"/>
            <a:ext cx="510303" cy="510303"/>
          </a:xfrm>
          <a:prstGeom prst="roundRect">
            <a:avLst>
              <a:gd name="adj" fmla="val 18669"/>
            </a:avLst>
          </a:prstGeom>
          <a:solidFill>
            <a:srgbClr val="182567"/>
          </a:solidFill>
          <a:ln w="7620">
            <a:solidFill>
              <a:srgbClr val="313E80"/>
            </a:solidFill>
          </a:ln>
        </p:spPr>
        <p:txBody>
          <a:bodyPr lIns="45719" rIns="45719"/>
          <a:lstStyle/>
          <a:p>
            <a:pPr/>
          </a:p>
        </p:txBody>
      </p:sp>
      <p:sp>
        <p:nvSpPr>
          <p:cNvPr id="103" name="Text 7"/>
          <p:cNvSpPr txBox="1"/>
          <p:nvPr/>
        </p:nvSpPr>
        <p:spPr>
          <a:xfrm>
            <a:off x="7585647" y="3817025"/>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600">
                <a:solidFill>
                  <a:srgbClr val="CFD0D8"/>
                </a:solidFill>
                <a:latin typeface="Roboto Medium"/>
                <a:ea typeface="Roboto Medium"/>
                <a:cs typeface="Roboto Medium"/>
                <a:sym typeface="Roboto Medium"/>
              </a:defRPr>
            </a:lvl1pPr>
          </a:lstStyle>
          <a:p>
            <a:pPr/>
            <a:r>
              <a:t>2</a:t>
            </a:r>
          </a:p>
        </p:txBody>
      </p:sp>
      <p:sp>
        <p:nvSpPr>
          <p:cNvPr id="104" name="Text 8"/>
          <p:cNvSpPr txBox="1"/>
          <p:nvPr/>
        </p:nvSpPr>
        <p:spPr>
          <a:xfrm>
            <a:off x="8165782" y="3732014"/>
            <a:ext cx="179101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Inaccessible +</a:t>
            </a:r>
          </a:p>
        </p:txBody>
      </p:sp>
      <p:sp>
        <p:nvSpPr>
          <p:cNvPr id="105" name="Text 9"/>
          <p:cNvSpPr txBox="1"/>
          <p:nvPr/>
        </p:nvSpPr>
        <p:spPr>
          <a:xfrm>
            <a:off x="8165782" y="4222432"/>
            <a:ext cx="1627573"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Slow Results</a:t>
            </a:r>
          </a:p>
        </p:txBody>
      </p:sp>
      <p:sp>
        <p:nvSpPr>
          <p:cNvPr id="106" name="Text 10"/>
          <p:cNvSpPr txBox="1"/>
          <p:nvPr/>
        </p:nvSpPr>
        <p:spPr>
          <a:xfrm>
            <a:off x="8165782" y="4712851"/>
            <a:ext cx="5670949"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Traditional methods of analyzing and displaying data around farmer's fields are either overly complex or unnecessarily slow.</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ext 0"/>
          <p:cNvSpPr txBox="1"/>
          <p:nvPr/>
        </p:nvSpPr>
        <p:spPr>
          <a:xfrm>
            <a:off x="793790" y="2539960"/>
            <a:ext cx="5045448"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pPr/>
            <a:r>
              <a:t>Introducing AgroEye</a:t>
            </a:r>
          </a:p>
        </p:txBody>
      </p:sp>
      <p:sp>
        <p:nvSpPr>
          <p:cNvPr id="109" name="Text 1"/>
          <p:cNvSpPr txBox="1"/>
          <p:nvPr/>
        </p:nvSpPr>
        <p:spPr>
          <a:xfrm>
            <a:off x="793789" y="3815715"/>
            <a:ext cx="2466728"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pPr/>
            <a:r>
              <a:t>Automated Analysis</a:t>
            </a:r>
          </a:p>
        </p:txBody>
      </p:sp>
      <p:sp>
        <p:nvSpPr>
          <p:cNvPr id="110" name="Text 2"/>
          <p:cNvSpPr txBox="1"/>
          <p:nvPr/>
        </p:nvSpPr>
        <p:spPr>
          <a:xfrm>
            <a:off x="793789" y="4396859"/>
            <a:ext cx="3978118"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AI-generated natural text analysis that takes into account the relevant and the graph generated.</a:t>
            </a:r>
          </a:p>
        </p:txBody>
      </p:sp>
      <p:sp>
        <p:nvSpPr>
          <p:cNvPr id="111" name="Text 3"/>
          <p:cNvSpPr txBox="1"/>
          <p:nvPr/>
        </p:nvSpPr>
        <p:spPr>
          <a:xfrm>
            <a:off x="5332927" y="3815715"/>
            <a:ext cx="3673142"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pPr/>
            <a:r>
              <a:t>Automated Data Visualisation</a:t>
            </a:r>
          </a:p>
        </p:txBody>
      </p:sp>
      <p:sp>
        <p:nvSpPr>
          <p:cNvPr id="112" name="Text 4"/>
          <p:cNvSpPr txBox="1"/>
          <p:nvPr/>
        </p:nvSpPr>
        <p:spPr>
          <a:xfrm>
            <a:off x="5332927" y="4396859"/>
            <a:ext cx="3978118"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AI-generated graphs and plots that are easy to read, detailed,  and generated fast.</a:t>
            </a:r>
          </a:p>
        </p:txBody>
      </p:sp>
      <p:sp>
        <p:nvSpPr>
          <p:cNvPr id="113" name="Text 5"/>
          <p:cNvSpPr txBox="1"/>
          <p:nvPr/>
        </p:nvSpPr>
        <p:spPr>
          <a:xfrm>
            <a:off x="9872067" y="3815715"/>
            <a:ext cx="2124845"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FFFFFF"/>
                </a:solidFill>
                <a:latin typeface="Roboto Medium"/>
                <a:ea typeface="Roboto Medium"/>
                <a:cs typeface="Roboto Medium"/>
                <a:sym typeface="Roboto Medium"/>
              </a:defRPr>
            </a:lvl1pPr>
          </a:lstStyle>
          <a:p>
            <a:pPr/>
            <a:r>
              <a:t>Chat Capabilities</a:t>
            </a:r>
          </a:p>
        </p:txBody>
      </p:sp>
      <p:sp>
        <p:nvSpPr>
          <p:cNvPr id="114" name="Text 6"/>
          <p:cNvSpPr txBox="1"/>
          <p:nvPr/>
        </p:nvSpPr>
        <p:spPr>
          <a:xfrm>
            <a:off x="9872067" y="4396859"/>
            <a:ext cx="3978117"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If there are ever any problems with the analysis or you want to ask follow up questions, you can!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7" name="Text 0"/>
          <p:cNvSpPr txBox="1"/>
          <p:nvPr/>
        </p:nvSpPr>
        <p:spPr>
          <a:xfrm>
            <a:off x="793790" y="1791772"/>
            <a:ext cx="2279824"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pPr/>
            <a:r>
              <a:t>Our Data</a:t>
            </a:r>
          </a:p>
        </p:txBody>
      </p:sp>
      <p:sp>
        <p:nvSpPr>
          <p:cNvPr id="118" name="Shape 1"/>
          <p:cNvSpPr/>
          <p:nvPr/>
        </p:nvSpPr>
        <p:spPr>
          <a:xfrm>
            <a:off x="793790" y="2840712"/>
            <a:ext cx="7556421" cy="1685092"/>
          </a:xfrm>
          <a:prstGeom prst="roundRect">
            <a:avLst>
              <a:gd name="adj" fmla="val 5654"/>
            </a:avLst>
          </a:prstGeom>
          <a:solidFill>
            <a:srgbClr val="182567"/>
          </a:solidFill>
          <a:ln w="7620">
            <a:solidFill>
              <a:srgbClr val="313E80"/>
            </a:solidFill>
          </a:ln>
        </p:spPr>
        <p:txBody>
          <a:bodyPr lIns="45719" rIns="45719"/>
          <a:lstStyle/>
          <a:p>
            <a:pPr/>
          </a:p>
        </p:txBody>
      </p:sp>
      <p:sp>
        <p:nvSpPr>
          <p:cNvPr id="119" name="Text 2"/>
          <p:cNvSpPr txBox="1"/>
          <p:nvPr/>
        </p:nvSpPr>
        <p:spPr>
          <a:xfrm>
            <a:off x="1028223" y="3075146"/>
            <a:ext cx="210915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Meteomatics API</a:t>
            </a:r>
          </a:p>
        </p:txBody>
      </p:sp>
      <p:sp>
        <p:nvSpPr>
          <p:cNvPr id="120" name="Text 3"/>
          <p:cNvSpPr txBox="1"/>
          <p:nvPr/>
        </p:nvSpPr>
        <p:spPr>
          <a:xfrm>
            <a:off x="1028224" y="3565564"/>
            <a:ext cx="7087552"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Using the Meteomatics API we were able to get precise meteorological data based on the user's location.</a:t>
            </a:r>
          </a:p>
        </p:txBody>
      </p:sp>
      <p:sp>
        <p:nvSpPr>
          <p:cNvPr id="121" name="Shape 4"/>
          <p:cNvSpPr/>
          <p:nvPr/>
        </p:nvSpPr>
        <p:spPr>
          <a:xfrm>
            <a:off x="793790" y="4752618"/>
            <a:ext cx="7556421" cy="1685092"/>
          </a:xfrm>
          <a:prstGeom prst="roundRect">
            <a:avLst>
              <a:gd name="adj" fmla="val 5654"/>
            </a:avLst>
          </a:prstGeom>
          <a:solidFill>
            <a:srgbClr val="182567"/>
          </a:solidFill>
          <a:ln w="7620">
            <a:solidFill>
              <a:srgbClr val="313E80"/>
            </a:solidFill>
          </a:ln>
        </p:spPr>
        <p:txBody>
          <a:bodyPr lIns="45719" rIns="45719"/>
          <a:lstStyle/>
          <a:p>
            <a:pPr/>
          </a:p>
        </p:txBody>
      </p:sp>
      <p:sp>
        <p:nvSpPr>
          <p:cNvPr id="122" name="Text 5"/>
          <p:cNvSpPr txBox="1"/>
          <p:nvPr/>
        </p:nvSpPr>
        <p:spPr>
          <a:xfrm>
            <a:off x="1028223" y="4987052"/>
            <a:ext cx="280315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10 Distinct Data Types</a:t>
            </a:r>
          </a:p>
        </p:txBody>
      </p:sp>
      <p:sp>
        <p:nvSpPr>
          <p:cNvPr id="123" name="Text 6"/>
          <p:cNvSpPr txBox="1"/>
          <p:nvPr/>
        </p:nvSpPr>
        <p:spPr>
          <a:xfrm>
            <a:off x="1028224" y="5477469"/>
            <a:ext cx="7087552"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Integration of commodity prices, weather forecasts, and other external data sources.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ext 0"/>
          <p:cNvSpPr txBox="1"/>
          <p:nvPr/>
        </p:nvSpPr>
        <p:spPr>
          <a:xfrm>
            <a:off x="594121" y="466843"/>
            <a:ext cx="3032964" cy="5129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sz="3300">
                <a:solidFill>
                  <a:srgbClr val="FFFFFF"/>
                </a:solidFill>
                <a:latin typeface="Roboto Medium"/>
                <a:ea typeface="Roboto Medium"/>
                <a:cs typeface="Roboto Medium"/>
                <a:sym typeface="Roboto Medium"/>
              </a:defRPr>
            </a:lvl1pPr>
          </a:lstStyle>
          <a:p>
            <a:pPr/>
            <a:r>
              <a:t>Our AI Workflow</a:t>
            </a:r>
          </a:p>
        </p:txBody>
      </p:sp>
      <p:sp>
        <p:nvSpPr>
          <p:cNvPr id="126" name="Text 1"/>
          <p:cNvSpPr txBox="1"/>
          <p:nvPr/>
        </p:nvSpPr>
        <p:spPr>
          <a:xfrm>
            <a:off x="594121" y="1251941"/>
            <a:ext cx="13442158"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pPr/>
            <a:r>
              <a:t>LLMs have a tendency to hallucinate, because of this it is sometimes hard to get consistent results. This is one of the issues we ran into in the start. Here is our custom workflow to fix that problem:</a:t>
            </a:r>
          </a:p>
        </p:txBody>
      </p:sp>
      <p:sp>
        <p:nvSpPr>
          <p:cNvPr id="127" name="Shape 2"/>
          <p:cNvSpPr/>
          <p:nvPr/>
        </p:nvSpPr>
        <p:spPr>
          <a:xfrm>
            <a:off x="837248" y="1986082"/>
            <a:ext cx="22861" cy="5778342"/>
          </a:xfrm>
          <a:prstGeom prst="roundRect">
            <a:avLst>
              <a:gd name="adj" fmla="val 50000"/>
            </a:avLst>
          </a:prstGeom>
          <a:solidFill>
            <a:srgbClr val="313E80"/>
          </a:solidFill>
          <a:ln w="12700">
            <a:miter lim="400000"/>
          </a:ln>
        </p:spPr>
        <p:txBody>
          <a:bodyPr lIns="45719" rIns="45719"/>
          <a:lstStyle/>
          <a:p>
            <a:pPr/>
          </a:p>
        </p:txBody>
      </p:sp>
      <p:sp>
        <p:nvSpPr>
          <p:cNvPr id="128" name="Shape 3"/>
          <p:cNvSpPr/>
          <p:nvPr/>
        </p:nvSpPr>
        <p:spPr>
          <a:xfrm>
            <a:off x="1016794" y="2356604"/>
            <a:ext cx="594123" cy="22861"/>
          </a:xfrm>
          <a:prstGeom prst="roundRect">
            <a:avLst>
              <a:gd name="adj" fmla="val 50000"/>
            </a:avLst>
          </a:prstGeom>
          <a:solidFill>
            <a:srgbClr val="313E80"/>
          </a:solidFill>
          <a:ln w="12700">
            <a:miter lim="400000"/>
          </a:ln>
        </p:spPr>
        <p:txBody>
          <a:bodyPr lIns="45719" rIns="45719"/>
          <a:lstStyle/>
          <a:p>
            <a:pPr/>
          </a:p>
        </p:txBody>
      </p:sp>
      <p:sp>
        <p:nvSpPr>
          <p:cNvPr id="129" name="Shape 4"/>
          <p:cNvSpPr/>
          <p:nvPr/>
        </p:nvSpPr>
        <p:spPr>
          <a:xfrm>
            <a:off x="657700" y="2177058"/>
            <a:ext cx="381954" cy="381953"/>
          </a:xfrm>
          <a:prstGeom prst="roundRect">
            <a:avLst>
              <a:gd name="adj" fmla="val 18669"/>
            </a:avLst>
          </a:prstGeom>
          <a:solidFill>
            <a:srgbClr val="182567"/>
          </a:solidFill>
          <a:ln w="7620">
            <a:solidFill>
              <a:srgbClr val="313E80"/>
            </a:solidFill>
          </a:ln>
        </p:spPr>
        <p:txBody>
          <a:bodyPr lIns="45719" rIns="45719"/>
          <a:lstStyle/>
          <a:p>
            <a:pPr/>
          </a:p>
        </p:txBody>
      </p:sp>
      <p:sp>
        <p:nvSpPr>
          <p:cNvPr id="130" name="Text 5"/>
          <p:cNvSpPr txBox="1"/>
          <p:nvPr/>
        </p:nvSpPr>
        <p:spPr>
          <a:xfrm>
            <a:off x="771695" y="2240637"/>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pPr/>
            <a:r>
              <a:t>1</a:t>
            </a:r>
          </a:p>
        </p:txBody>
      </p:sp>
      <p:sp>
        <p:nvSpPr>
          <p:cNvPr id="131" name="Text 6"/>
          <p:cNvSpPr txBox="1"/>
          <p:nvPr/>
        </p:nvSpPr>
        <p:spPr>
          <a:xfrm>
            <a:off x="1782365" y="2155745"/>
            <a:ext cx="1368030"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pPr/>
            <a:r>
              <a:t>Preprocessing </a:t>
            </a:r>
          </a:p>
        </p:txBody>
      </p:sp>
      <p:sp>
        <p:nvSpPr>
          <p:cNvPr id="132" name="Text 7"/>
          <p:cNvSpPr txBox="1"/>
          <p:nvPr/>
        </p:nvSpPr>
        <p:spPr>
          <a:xfrm>
            <a:off x="1782365" y="2522696"/>
            <a:ext cx="12253915" cy="7847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pPr/>
            <a:r>
              <a:t>To start, we get the raw data in csv form from our express server (which uses the Meteomatics API). This data is uncleaned and contains abnormalities that make the LLM and the graphing library behave unpredictably. We clean the data before we send it so that the LLM has uniform data every time enabling it to make consistent responses.</a:t>
            </a:r>
          </a:p>
        </p:txBody>
      </p:sp>
      <p:sp>
        <p:nvSpPr>
          <p:cNvPr id="133" name="Shape 8"/>
          <p:cNvSpPr/>
          <p:nvPr/>
        </p:nvSpPr>
        <p:spPr>
          <a:xfrm>
            <a:off x="1016794" y="4047292"/>
            <a:ext cx="594123" cy="22861"/>
          </a:xfrm>
          <a:prstGeom prst="roundRect">
            <a:avLst>
              <a:gd name="adj" fmla="val 50000"/>
            </a:avLst>
          </a:prstGeom>
          <a:solidFill>
            <a:srgbClr val="313E80"/>
          </a:solidFill>
          <a:ln w="12700">
            <a:miter lim="400000"/>
          </a:ln>
        </p:spPr>
        <p:txBody>
          <a:bodyPr lIns="45719" rIns="45719"/>
          <a:lstStyle/>
          <a:p>
            <a:pPr/>
          </a:p>
        </p:txBody>
      </p:sp>
      <p:sp>
        <p:nvSpPr>
          <p:cNvPr id="134" name="Shape 9"/>
          <p:cNvSpPr/>
          <p:nvPr/>
        </p:nvSpPr>
        <p:spPr>
          <a:xfrm>
            <a:off x="657700" y="3867744"/>
            <a:ext cx="381954" cy="381953"/>
          </a:xfrm>
          <a:prstGeom prst="roundRect">
            <a:avLst>
              <a:gd name="adj" fmla="val 18669"/>
            </a:avLst>
          </a:prstGeom>
          <a:solidFill>
            <a:srgbClr val="182567"/>
          </a:solidFill>
          <a:ln w="7620">
            <a:solidFill>
              <a:srgbClr val="313E80"/>
            </a:solidFill>
          </a:ln>
        </p:spPr>
        <p:txBody>
          <a:bodyPr lIns="45719" rIns="45719"/>
          <a:lstStyle/>
          <a:p>
            <a:pPr/>
          </a:p>
        </p:txBody>
      </p:sp>
      <p:sp>
        <p:nvSpPr>
          <p:cNvPr id="135" name="Text 10"/>
          <p:cNvSpPr txBox="1"/>
          <p:nvPr/>
        </p:nvSpPr>
        <p:spPr>
          <a:xfrm>
            <a:off x="771695" y="3931325"/>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pPr/>
            <a:r>
              <a:t>2</a:t>
            </a:r>
          </a:p>
        </p:txBody>
      </p:sp>
      <p:sp>
        <p:nvSpPr>
          <p:cNvPr id="136" name="Text 11"/>
          <p:cNvSpPr txBox="1"/>
          <p:nvPr/>
        </p:nvSpPr>
        <p:spPr>
          <a:xfrm>
            <a:off x="1782365" y="3846433"/>
            <a:ext cx="1808660"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pPr/>
            <a:r>
              <a:t>Prompt Engineering</a:t>
            </a:r>
          </a:p>
        </p:txBody>
      </p:sp>
      <p:sp>
        <p:nvSpPr>
          <p:cNvPr id="137" name="Text 12"/>
          <p:cNvSpPr txBox="1"/>
          <p:nvPr/>
        </p:nvSpPr>
        <p:spPr>
          <a:xfrm>
            <a:off x="1782365" y="4213383"/>
            <a:ext cx="12253915"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pPr/>
            <a:r>
              <a:t>We have specifically engineered the prompt to be in a form the LLM is trained to understand. This entails making sure the data is clearly separated from other sections of the prompt, making sure that we have clearly stated the task, and making sure that the intended format of the response is clear.</a:t>
            </a:r>
          </a:p>
        </p:txBody>
      </p:sp>
      <p:sp>
        <p:nvSpPr>
          <p:cNvPr id="138" name="Shape 13"/>
          <p:cNvSpPr/>
          <p:nvPr/>
        </p:nvSpPr>
        <p:spPr>
          <a:xfrm>
            <a:off x="1016794" y="5466398"/>
            <a:ext cx="594123" cy="22861"/>
          </a:xfrm>
          <a:prstGeom prst="roundRect">
            <a:avLst>
              <a:gd name="adj" fmla="val 50000"/>
            </a:avLst>
          </a:prstGeom>
          <a:solidFill>
            <a:srgbClr val="313E80"/>
          </a:solidFill>
          <a:ln w="12700">
            <a:miter lim="400000"/>
          </a:ln>
        </p:spPr>
        <p:txBody>
          <a:bodyPr lIns="45719" rIns="45719"/>
          <a:lstStyle/>
          <a:p>
            <a:pPr/>
          </a:p>
        </p:txBody>
      </p:sp>
      <p:sp>
        <p:nvSpPr>
          <p:cNvPr id="139" name="Shape 14"/>
          <p:cNvSpPr/>
          <p:nvPr/>
        </p:nvSpPr>
        <p:spPr>
          <a:xfrm>
            <a:off x="657700" y="5286850"/>
            <a:ext cx="381954" cy="381953"/>
          </a:xfrm>
          <a:prstGeom prst="roundRect">
            <a:avLst>
              <a:gd name="adj" fmla="val 18669"/>
            </a:avLst>
          </a:prstGeom>
          <a:solidFill>
            <a:srgbClr val="182567"/>
          </a:solidFill>
          <a:ln w="7620">
            <a:solidFill>
              <a:srgbClr val="313E80"/>
            </a:solidFill>
          </a:ln>
        </p:spPr>
        <p:txBody>
          <a:bodyPr lIns="45719" rIns="45719"/>
          <a:lstStyle/>
          <a:p>
            <a:pPr/>
          </a:p>
        </p:txBody>
      </p:sp>
      <p:sp>
        <p:nvSpPr>
          <p:cNvPr id="140" name="Text 15"/>
          <p:cNvSpPr txBox="1"/>
          <p:nvPr/>
        </p:nvSpPr>
        <p:spPr>
          <a:xfrm>
            <a:off x="771695" y="5350431"/>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pPr/>
            <a:r>
              <a:t>3</a:t>
            </a:r>
          </a:p>
        </p:txBody>
      </p:sp>
      <p:sp>
        <p:nvSpPr>
          <p:cNvPr id="141" name="Text 16"/>
          <p:cNvSpPr txBox="1"/>
          <p:nvPr/>
        </p:nvSpPr>
        <p:spPr>
          <a:xfrm>
            <a:off x="1782365" y="5265539"/>
            <a:ext cx="1446809"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pPr/>
            <a:r>
              <a:t>Utility Functions</a:t>
            </a:r>
          </a:p>
        </p:txBody>
      </p:sp>
      <p:sp>
        <p:nvSpPr>
          <p:cNvPr id="142" name="Text 17"/>
          <p:cNvSpPr txBox="1"/>
          <p:nvPr/>
        </p:nvSpPr>
        <p:spPr>
          <a:xfrm>
            <a:off x="1782365" y="5632489"/>
            <a:ext cx="12253915"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pPr/>
            <a:r>
              <a:t>We have predefined functions in our code that the LLM is directed to reference. This reduces the hallucination rate of the LLM because all the LLM has to do is pick which graph type is the best for the data and plug the parameters into our predefined function. </a:t>
            </a:r>
          </a:p>
        </p:txBody>
      </p:sp>
      <p:sp>
        <p:nvSpPr>
          <p:cNvPr id="143" name="Shape 18"/>
          <p:cNvSpPr/>
          <p:nvPr/>
        </p:nvSpPr>
        <p:spPr>
          <a:xfrm>
            <a:off x="1016794" y="6885502"/>
            <a:ext cx="594123" cy="22861"/>
          </a:xfrm>
          <a:prstGeom prst="roundRect">
            <a:avLst>
              <a:gd name="adj" fmla="val 50000"/>
            </a:avLst>
          </a:prstGeom>
          <a:solidFill>
            <a:srgbClr val="313E80"/>
          </a:solidFill>
          <a:ln w="12700">
            <a:miter lim="400000"/>
          </a:ln>
        </p:spPr>
        <p:txBody>
          <a:bodyPr lIns="45719" rIns="45719"/>
          <a:lstStyle/>
          <a:p>
            <a:pPr/>
          </a:p>
        </p:txBody>
      </p:sp>
      <p:sp>
        <p:nvSpPr>
          <p:cNvPr id="144" name="Shape 19"/>
          <p:cNvSpPr/>
          <p:nvPr/>
        </p:nvSpPr>
        <p:spPr>
          <a:xfrm>
            <a:off x="657700" y="6705957"/>
            <a:ext cx="381954" cy="381953"/>
          </a:xfrm>
          <a:prstGeom prst="roundRect">
            <a:avLst>
              <a:gd name="adj" fmla="val 18669"/>
            </a:avLst>
          </a:prstGeom>
          <a:solidFill>
            <a:srgbClr val="182567"/>
          </a:solidFill>
          <a:ln w="7620">
            <a:solidFill>
              <a:srgbClr val="313E80"/>
            </a:solidFill>
          </a:ln>
        </p:spPr>
        <p:txBody>
          <a:bodyPr lIns="45719" rIns="45719"/>
          <a:lstStyle/>
          <a:p>
            <a:pPr/>
          </a:p>
        </p:txBody>
      </p:sp>
      <p:sp>
        <p:nvSpPr>
          <p:cNvPr id="145" name="Text 20"/>
          <p:cNvSpPr txBox="1"/>
          <p:nvPr/>
        </p:nvSpPr>
        <p:spPr>
          <a:xfrm>
            <a:off x="771695" y="6769537"/>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CFD0D8"/>
                </a:solidFill>
                <a:latin typeface="Roboto Medium"/>
                <a:ea typeface="Roboto Medium"/>
                <a:cs typeface="Roboto Medium"/>
                <a:sym typeface="Roboto Medium"/>
              </a:defRPr>
            </a:lvl1pPr>
          </a:lstStyle>
          <a:p>
            <a:pPr/>
            <a:r>
              <a:t>4</a:t>
            </a:r>
          </a:p>
        </p:txBody>
      </p:sp>
      <p:sp>
        <p:nvSpPr>
          <p:cNvPr id="146" name="Text 21"/>
          <p:cNvSpPr txBox="1"/>
          <p:nvPr/>
        </p:nvSpPr>
        <p:spPr>
          <a:xfrm>
            <a:off x="1782365" y="6684644"/>
            <a:ext cx="1989139"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CFD0D8"/>
                </a:solidFill>
                <a:latin typeface="Roboto Medium"/>
                <a:ea typeface="Roboto Medium"/>
                <a:cs typeface="Roboto Medium"/>
                <a:sym typeface="Roboto Medium"/>
              </a:defRPr>
            </a:lvl1pPr>
          </a:lstStyle>
          <a:p>
            <a:pPr/>
            <a:r>
              <a:t>Follow Up Responses</a:t>
            </a:r>
          </a:p>
        </p:txBody>
      </p:sp>
      <p:sp>
        <p:nvSpPr>
          <p:cNvPr id="147" name="Text 22"/>
          <p:cNvSpPr txBox="1"/>
          <p:nvPr/>
        </p:nvSpPr>
        <p:spPr>
          <a:xfrm>
            <a:off x="1782365" y="7051595"/>
            <a:ext cx="12253915"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CFD0D8"/>
                </a:solidFill>
                <a:latin typeface="Roboto"/>
                <a:ea typeface="Roboto"/>
                <a:cs typeface="Roboto"/>
                <a:sym typeface="Roboto"/>
              </a:defRPr>
            </a:lvl1pPr>
          </a:lstStyle>
          <a:p>
            <a:pPr/>
            <a:r>
              <a:t>To further make sure the LLM never outputs a dud response, we allow the user to follow up the AI's response with another question in case any part of the analysis didn't make sense.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ext 0"/>
          <p:cNvSpPr txBox="1"/>
          <p:nvPr/>
        </p:nvSpPr>
        <p:spPr>
          <a:xfrm>
            <a:off x="793790" y="2203370"/>
            <a:ext cx="4826894"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pPr/>
            <a:r>
              <a:t>Real Life Use Case</a:t>
            </a:r>
          </a:p>
        </p:txBody>
      </p:sp>
      <p:sp>
        <p:nvSpPr>
          <p:cNvPr id="150" name="Shape 1"/>
          <p:cNvSpPr/>
          <p:nvPr/>
        </p:nvSpPr>
        <p:spPr>
          <a:xfrm>
            <a:off x="793790" y="3252311"/>
            <a:ext cx="6408064" cy="2773800"/>
          </a:xfrm>
          <a:prstGeom prst="roundRect">
            <a:avLst>
              <a:gd name="adj" fmla="val 3435"/>
            </a:avLst>
          </a:prstGeom>
          <a:solidFill>
            <a:srgbClr val="182567"/>
          </a:solidFill>
          <a:ln w="7620">
            <a:solidFill>
              <a:srgbClr val="313E80"/>
            </a:solidFill>
          </a:ln>
        </p:spPr>
        <p:txBody>
          <a:bodyPr lIns="45719" rIns="45719"/>
          <a:lstStyle/>
          <a:p>
            <a:pPr/>
          </a:p>
        </p:txBody>
      </p:sp>
      <p:sp>
        <p:nvSpPr>
          <p:cNvPr id="151" name="Text 2"/>
          <p:cNvSpPr txBox="1"/>
          <p:nvPr/>
        </p:nvSpPr>
        <p:spPr>
          <a:xfrm>
            <a:off x="1040923" y="3486744"/>
            <a:ext cx="3987467"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Mike - A Farmer From Nebraska</a:t>
            </a:r>
          </a:p>
        </p:txBody>
      </p:sp>
      <p:sp>
        <p:nvSpPr>
          <p:cNvPr id="152" name="Text 3"/>
          <p:cNvSpPr txBox="1"/>
          <p:nvPr/>
        </p:nvSpPr>
        <p:spPr>
          <a:xfrm>
            <a:off x="1028223" y="3977163"/>
            <a:ext cx="5939197"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As per Nebraska Public Media, Mike MacDonald is a farmer who harvests Corn, Beans, and Cereal crops. He said he "uses data to monitor moisture levels to help him make crop decisions and to inform how to structure his grazing cycle." </a:t>
            </a:r>
          </a:p>
        </p:txBody>
      </p:sp>
      <p:sp>
        <p:nvSpPr>
          <p:cNvPr id="153" name="Shape 4"/>
          <p:cNvSpPr/>
          <p:nvPr/>
        </p:nvSpPr>
        <p:spPr>
          <a:xfrm>
            <a:off x="7428666" y="3252311"/>
            <a:ext cx="6408064" cy="2773800"/>
          </a:xfrm>
          <a:prstGeom prst="roundRect">
            <a:avLst>
              <a:gd name="adj" fmla="val 3435"/>
            </a:avLst>
          </a:prstGeom>
          <a:solidFill>
            <a:srgbClr val="182567"/>
          </a:solidFill>
          <a:ln w="7620">
            <a:solidFill>
              <a:srgbClr val="313E80"/>
            </a:solidFill>
          </a:ln>
        </p:spPr>
        <p:txBody>
          <a:bodyPr lIns="45719" rIns="45719"/>
          <a:lstStyle/>
          <a:p>
            <a:pPr/>
          </a:p>
        </p:txBody>
      </p:sp>
      <p:sp>
        <p:nvSpPr>
          <p:cNvPr id="154" name="Text 5"/>
          <p:cNvSpPr txBox="1"/>
          <p:nvPr/>
        </p:nvSpPr>
        <p:spPr>
          <a:xfrm>
            <a:off x="7663101" y="3486744"/>
            <a:ext cx="2171639"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CFD0D8"/>
                </a:solidFill>
                <a:latin typeface="Roboto Medium"/>
                <a:ea typeface="Roboto Medium"/>
                <a:cs typeface="Roboto Medium"/>
                <a:sym typeface="Roboto Medium"/>
              </a:defRPr>
            </a:lvl1pPr>
          </a:lstStyle>
          <a:p>
            <a:pPr/>
            <a:r>
              <a:t>AgroEye Solution</a:t>
            </a:r>
          </a:p>
        </p:txBody>
      </p:sp>
      <p:sp>
        <p:nvSpPr>
          <p:cNvPr id="155" name="Text 6"/>
          <p:cNvSpPr txBox="1"/>
          <p:nvPr/>
        </p:nvSpPr>
        <p:spPr>
          <a:xfrm>
            <a:off x="7663101" y="3977163"/>
            <a:ext cx="5939196"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CFD0D8"/>
                </a:solidFill>
                <a:latin typeface="Roboto"/>
                <a:ea typeface="Roboto"/>
                <a:cs typeface="Roboto"/>
                <a:sym typeface="Roboto"/>
              </a:defRPr>
            </a:lvl1pPr>
          </a:lstStyle>
          <a:p>
            <a:pPr/>
            <a:r>
              <a:t>Right now Mike is using plain data to derive insights for his farm. What if Mike could use natural language to get better, more specific, and overall more personalized data about his farm in particular? That is AgroEye!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ext 0"/>
          <p:cNvSpPr txBox="1"/>
          <p:nvPr/>
        </p:nvSpPr>
        <p:spPr>
          <a:xfrm>
            <a:off x="1236674" y="330226"/>
            <a:ext cx="12157052"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Roboto Medium"/>
                <a:ea typeface="Roboto Medium"/>
                <a:cs typeface="Roboto Medium"/>
                <a:sym typeface="Roboto Medium"/>
              </a:defRPr>
            </a:lvl1pPr>
          </a:lstStyle>
          <a:p>
            <a:pPr/>
            <a:r>
              <a:t>AgroEye Demo (nasa-hackathon-proj.vercel.app)</a:t>
            </a:r>
          </a:p>
        </p:txBody>
      </p:sp>
      <p:pic>
        <p:nvPicPr>
          <p:cNvPr id="158" name="nasahack-demoooo.mov" descr="nasahack-demooo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326173" y="1250672"/>
            <a:ext cx="9977935" cy="66058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3550"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8"/>
                </p:tgtEl>
              </p:cMediaNode>
            </p:video>
            <p:seq concurrent="1" prevAc="none" nextAc="seek">
              <p:cTn id="8" evtFilter="cancelBubble" nodeType="interactiveSeq" restart="whenNotActive" fill="hold">
                <p:stCondLst>
                  <p:cond delay="0" evt="onClick">
                    <p:tgtEl>
                      <p:spTgt spid="15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8"/>
                                        </p:tgtEl>
                                      </p:cBhvr>
                                    </p:cmd>
                                  </p:childTnLst>
                                </p:cTn>
                              </p:par>
                            </p:childTnLst>
                          </p:cTn>
                        </p:par>
                      </p:childTnLst>
                    </p:cTn>
                  </p:par>
                </p:childTnLst>
              </p:cTn>
              <p:nextCondLst>
                <p:cond delay="0" evt="onClick">
                  <p:tgtEl>
                    <p:spTgt spid="158"/>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